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70" r:id="rId4"/>
    <p:sldId id="258" r:id="rId5"/>
    <p:sldId id="259" r:id="rId6"/>
    <p:sldId id="260" r:id="rId7"/>
    <p:sldId id="261" r:id="rId8"/>
    <p:sldId id="263" r:id="rId9"/>
    <p:sldId id="264" r:id="rId10"/>
    <p:sldId id="265"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E55265-8B35-4A24-892F-C25ABBB79B91}" type="datetimeFigureOut">
              <a:rPr lang="en-US" smtClean="0"/>
              <a:t>1/8/2014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81F488-5C4D-408A-915B-FBA882500A5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F0F2735-7EB5-4CD3-8BC1-5222E08A6BA6}" type="datetimeFigureOut">
              <a:rPr lang="en-US" smtClean="0"/>
              <a:pPr/>
              <a:t>1/8/2014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242430C-756C-4D48-A435-189A2C016D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0F2735-7EB5-4CD3-8BC1-5222E08A6BA6}"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2430C-756C-4D48-A435-189A2C016D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0F2735-7EB5-4CD3-8BC1-5222E08A6BA6}"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2430C-756C-4D48-A435-189A2C016D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0F2735-7EB5-4CD3-8BC1-5222E08A6BA6}"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2430C-756C-4D48-A435-189A2C016D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0F2735-7EB5-4CD3-8BC1-5222E08A6BA6}" type="datetimeFigureOut">
              <a:rPr lang="en-US" smtClean="0"/>
              <a:pPr/>
              <a:t>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2430C-756C-4D48-A435-189A2C016D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0F2735-7EB5-4CD3-8BC1-5222E08A6BA6}"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2430C-756C-4D48-A435-189A2C016D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F0F2735-7EB5-4CD3-8BC1-5222E08A6BA6}" type="datetimeFigureOut">
              <a:rPr lang="en-US" smtClean="0"/>
              <a:pPr/>
              <a:t>1/8/2014</a:t>
            </a:fld>
            <a:endParaRPr lang="en-US"/>
          </a:p>
        </p:txBody>
      </p:sp>
      <p:sp>
        <p:nvSpPr>
          <p:cNvPr id="27" name="Slide Number Placeholder 26"/>
          <p:cNvSpPr>
            <a:spLocks noGrp="1"/>
          </p:cNvSpPr>
          <p:nvPr>
            <p:ph type="sldNum" sz="quarter" idx="11"/>
          </p:nvPr>
        </p:nvSpPr>
        <p:spPr/>
        <p:txBody>
          <a:bodyPr rtlCol="0"/>
          <a:lstStyle/>
          <a:p>
            <a:fld id="{B242430C-756C-4D48-A435-189A2C016D3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F0F2735-7EB5-4CD3-8BC1-5222E08A6BA6}" type="datetimeFigureOut">
              <a:rPr lang="en-US" smtClean="0"/>
              <a:pPr/>
              <a:t>1/8/2014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242430C-756C-4D48-A435-189A2C016D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0F2735-7EB5-4CD3-8BC1-5222E08A6BA6}" type="datetimeFigureOut">
              <a:rPr lang="en-US" smtClean="0"/>
              <a:pPr/>
              <a:t>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42430C-756C-4D48-A435-189A2C016D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0F2735-7EB5-4CD3-8BC1-5222E08A6BA6}"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2430C-756C-4D48-A435-189A2C016D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0F2735-7EB5-4CD3-8BC1-5222E08A6BA6}" type="datetimeFigureOut">
              <a:rPr lang="en-US" smtClean="0"/>
              <a:pPr/>
              <a:t>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2430C-756C-4D48-A435-189A2C016D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F0F2735-7EB5-4CD3-8BC1-5222E08A6BA6}" type="datetimeFigureOut">
              <a:rPr lang="en-US" smtClean="0"/>
              <a:pPr/>
              <a:t>1/8/2014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242430C-756C-4D48-A435-189A2C016D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All My Sons	</a:t>
            </a:r>
            <a:endParaRPr lang="en-US" i="1" dirty="0"/>
          </a:p>
        </p:txBody>
      </p:sp>
      <p:sp>
        <p:nvSpPr>
          <p:cNvPr id="3" name="Subtitle 2"/>
          <p:cNvSpPr>
            <a:spLocks noGrp="1"/>
          </p:cNvSpPr>
          <p:nvPr>
            <p:ph type="subTitle" idx="1"/>
          </p:nvPr>
        </p:nvSpPr>
        <p:spPr/>
        <p:txBody>
          <a:bodyPr/>
          <a:lstStyle/>
          <a:p>
            <a:r>
              <a:rPr lang="en-US" dirty="0" smtClean="0"/>
              <a:t>Arthur Miller</a:t>
            </a:r>
            <a:endParaRPr lang="en-US" dirty="0"/>
          </a:p>
        </p:txBody>
      </p:sp>
      <p:pic>
        <p:nvPicPr>
          <p:cNvPr id="23554" name="Picture 2" descr="http://t3.gstatic.com/images?q=tbn:ANd9GcRRqgy1Qj81-VpF1Vu89gfcwdFuF0kaASQkrWMOS_SXrNJWnputp_LFPbQR"/>
          <p:cNvPicPr>
            <a:picLocks noChangeAspect="1" noChangeArrowheads="1"/>
          </p:cNvPicPr>
          <p:nvPr/>
        </p:nvPicPr>
        <p:blipFill>
          <a:blip r:embed="rId2" cstate="print"/>
          <a:srcRect/>
          <a:stretch>
            <a:fillRect/>
          </a:stretch>
        </p:blipFill>
        <p:spPr bwMode="auto">
          <a:xfrm>
            <a:off x="4800600" y="529710"/>
            <a:ext cx="4343400" cy="632829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All My Sons </a:t>
            </a:r>
            <a:r>
              <a:rPr lang="en-US" dirty="0" smtClean="0"/>
              <a:t>- Characters</a:t>
            </a:r>
            <a:endParaRPr lang="en-US" dirty="0"/>
          </a:p>
        </p:txBody>
      </p:sp>
      <p:sp>
        <p:nvSpPr>
          <p:cNvPr id="3" name="Content Placeholder 2"/>
          <p:cNvSpPr>
            <a:spLocks noGrp="1"/>
          </p:cNvSpPr>
          <p:nvPr>
            <p:ph idx="1"/>
          </p:nvPr>
        </p:nvSpPr>
        <p:spPr/>
        <p:txBody>
          <a:bodyPr>
            <a:normAutofit lnSpcReduction="10000"/>
          </a:bodyPr>
          <a:lstStyle/>
          <a:p>
            <a:r>
              <a:rPr lang="en-US" sz="4400" b="1" dirty="0" smtClean="0"/>
              <a:t>Larry Keller– </a:t>
            </a:r>
            <a:r>
              <a:rPr lang="en-US" sz="4400" dirty="0" smtClean="0"/>
              <a:t>Joe &amp; Kate’s son.  He is an airplane pilot during World War II.  His plane crashes off the coast of China (November 25, 1943).  He was engaged to </a:t>
            </a:r>
            <a:r>
              <a:rPr lang="en-US" sz="4400" dirty="0" smtClean="0"/>
              <a:t>Steve’s daughter</a:t>
            </a:r>
            <a:r>
              <a:rPr lang="en-US" sz="4400" dirty="0" smtClean="0"/>
              <a:t>, Ann.  </a:t>
            </a:r>
            <a:endParaRPr lang="en-US" sz="4400" dirty="0"/>
          </a:p>
        </p:txBody>
      </p:sp>
      <p:sp>
        <p:nvSpPr>
          <p:cNvPr id="4" name="Cloud Callout 3"/>
          <p:cNvSpPr/>
          <p:nvPr/>
        </p:nvSpPr>
        <p:spPr>
          <a:xfrm>
            <a:off x="6400800" y="152400"/>
            <a:ext cx="2743200" cy="1905000"/>
          </a:xfrm>
          <a:prstGeom prst="cloudCallout">
            <a:avLst>
              <a:gd name="adj1" fmla="val -78625"/>
              <a:gd name="adj2" fmla="val 61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553200" y="838200"/>
            <a:ext cx="2362200" cy="923330"/>
          </a:xfrm>
          <a:prstGeom prst="rect">
            <a:avLst/>
          </a:prstGeom>
          <a:noFill/>
        </p:spPr>
        <p:txBody>
          <a:bodyPr wrap="square" rtlCol="0">
            <a:spAutoFit/>
          </a:bodyPr>
          <a:lstStyle/>
          <a:p>
            <a:pPr algn="ctr"/>
            <a:r>
              <a:rPr lang="en-US" b="1" dirty="0" smtClean="0">
                <a:solidFill>
                  <a:schemeClr val="bg1"/>
                </a:solidFill>
              </a:rPr>
              <a:t>Was he a victim of his father’s crime?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All My Sons </a:t>
            </a:r>
            <a:r>
              <a:rPr lang="en-US" dirty="0" smtClean="0"/>
              <a:t>- Characters</a:t>
            </a:r>
            <a:endParaRPr lang="en-US" dirty="0"/>
          </a:p>
        </p:txBody>
      </p:sp>
      <p:sp>
        <p:nvSpPr>
          <p:cNvPr id="3" name="Content Placeholder 2"/>
          <p:cNvSpPr>
            <a:spLocks noGrp="1"/>
          </p:cNvSpPr>
          <p:nvPr>
            <p:ph idx="1"/>
          </p:nvPr>
        </p:nvSpPr>
        <p:spPr/>
        <p:txBody>
          <a:bodyPr>
            <a:normAutofit fontScale="92500" lnSpcReduction="10000"/>
          </a:bodyPr>
          <a:lstStyle/>
          <a:p>
            <a:r>
              <a:rPr lang="en-US" sz="4400" b="1" dirty="0" smtClean="0"/>
              <a:t>Chris Keller– </a:t>
            </a:r>
            <a:r>
              <a:rPr lang="en-US" sz="4400" dirty="0" smtClean="0"/>
              <a:t>Joe &amp; Kate’s son.  He is ashamed of his father.  He feels guilty to be making money from his father’s business, which caused 21 innocent soldiers to die.  Oh, him &amp; Ann want to get married now!</a:t>
            </a:r>
            <a:endParaRPr lang="en-US" sz="4400" dirty="0"/>
          </a:p>
        </p:txBody>
      </p:sp>
      <p:sp>
        <p:nvSpPr>
          <p:cNvPr id="4" name="Cloud Callout 3"/>
          <p:cNvSpPr/>
          <p:nvPr/>
        </p:nvSpPr>
        <p:spPr>
          <a:xfrm>
            <a:off x="6400800" y="152400"/>
            <a:ext cx="2743200" cy="1905000"/>
          </a:xfrm>
          <a:prstGeom prst="cloudCallout">
            <a:avLst>
              <a:gd name="adj1" fmla="val -78625"/>
              <a:gd name="adj2" fmla="val 61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553200" y="533400"/>
            <a:ext cx="2362200" cy="1323439"/>
          </a:xfrm>
          <a:prstGeom prst="rect">
            <a:avLst/>
          </a:prstGeom>
          <a:noFill/>
        </p:spPr>
        <p:txBody>
          <a:bodyPr wrap="square" rtlCol="0">
            <a:spAutoFit/>
          </a:bodyPr>
          <a:lstStyle/>
          <a:p>
            <a:pPr algn="ctr"/>
            <a:r>
              <a:rPr lang="en-US" sz="1600" b="1" dirty="0" smtClean="0">
                <a:solidFill>
                  <a:schemeClr val="bg1"/>
                </a:solidFill>
              </a:rPr>
              <a:t>Do you think Chris is wrong for feeling this way? </a:t>
            </a:r>
          </a:p>
          <a:p>
            <a:pPr algn="ctr"/>
            <a:r>
              <a:rPr lang="en-US" sz="1600" b="1" dirty="0" smtClean="0">
                <a:solidFill>
                  <a:schemeClr val="bg1"/>
                </a:solidFill>
              </a:rPr>
              <a:t>For wanting to marry Ann?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heckerboard(across)">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All My Sons </a:t>
            </a:r>
            <a:r>
              <a:rPr lang="en-US" dirty="0" smtClean="0"/>
              <a:t>- Characters</a:t>
            </a:r>
            <a:endParaRPr lang="en-US" dirty="0"/>
          </a:p>
        </p:txBody>
      </p:sp>
      <p:sp>
        <p:nvSpPr>
          <p:cNvPr id="3" name="Content Placeholder 2"/>
          <p:cNvSpPr>
            <a:spLocks noGrp="1"/>
          </p:cNvSpPr>
          <p:nvPr>
            <p:ph idx="1"/>
          </p:nvPr>
        </p:nvSpPr>
        <p:spPr/>
        <p:txBody>
          <a:bodyPr>
            <a:normAutofit/>
          </a:bodyPr>
          <a:lstStyle/>
          <a:p>
            <a:r>
              <a:rPr lang="en-US" sz="4400" b="1" dirty="0" smtClean="0"/>
              <a:t>Ann </a:t>
            </a:r>
            <a:r>
              <a:rPr lang="en-US" sz="4400" b="1" dirty="0" err="1" smtClean="0"/>
              <a:t>Deever</a:t>
            </a:r>
            <a:r>
              <a:rPr lang="en-US" sz="4400" b="1" dirty="0" smtClean="0"/>
              <a:t>– </a:t>
            </a:r>
            <a:r>
              <a:rPr lang="en-US" sz="4400" dirty="0" smtClean="0"/>
              <a:t>Steve’s daughter.  She, too, is ashamed of her father and refuses to speak to him.  Before Larry died, he sent Ann a letter ….</a:t>
            </a:r>
            <a:endParaRPr lang="en-US" sz="4400" dirty="0"/>
          </a:p>
        </p:txBody>
      </p:sp>
      <p:sp>
        <p:nvSpPr>
          <p:cNvPr id="4" name="Cloud Callout 3"/>
          <p:cNvSpPr/>
          <p:nvPr/>
        </p:nvSpPr>
        <p:spPr>
          <a:xfrm>
            <a:off x="6400800" y="152400"/>
            <a:ext cx="2743200" cy="1905000"/>
          </a:xfrm>
          <a:prstGeom prst="cloudCallout">
            <a:avLst>
              <a:gd name="adj1" fmla="val -78625"/>
              <a:gd name="adj2" fmla="val 61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477000" y="533400"/>
            <a:ext cx="2362200" cy="1200329"/>
          </a:xfrm>
          <a:prstGeom prst="rect">
            <a:avLst/>
          </a:prstGeom>
          <a:noFill/>
        </p:spPr>
        <p:txBody>
          <a:bodyPr wrap="square" rtlCol="0">
            <a:spAutoFit/>
          </a:bodyPr>
          <a:lstStyle/>
          <a:p>
            <a:pPr algn="ctr"/>
            <a:r>
              <a:rPr lang="en-US" sz="2400" b="1" dirty="0" smtClean="0">
                <a:solidFill>
                  <a:schemeClr val="bg1"/>
                </a:solidFill>
              </a:rPr>
              <a:t>What does the letter 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All My Sons </a:t>
            </a:r>
            <a:r>
              <a:rPr lang="en-US" dirty="0" smtClean="0"/>
              <a:t>- Characters</a:t>
            </a:r>
            <a:endParaRPr lang="en-US" dirty="0"/>
          </a:p>
        </p:txBody>
      </p:sp>
      <p:sp>
        <p:nvSpPr>
          <p:cNvPr id="3" name="Content Placeholder 2"/>
          <p:cNvSpPr>
            <a:spLocks noGrp="1"/>
          </p:cNvSpPr>
          <p:nvPr>
            <p:ph idx="1"/>
          </p:nvPr>
        </p:nvSpPr>
        <p:spPr/>
        <p:txBody>
          <a:bodyPr>
            <a:normAutofit/>
          </a:bodyPr>
          <a:lstStyle/>
          <a:p>
            <a:r>
              <a:rPr lang="en-US" sz="4400" b="1" dirty="0" smtClean="0"/>
              <a:t>George </a:t>
            </a:r>
            <a:r>
              <a:rPr lang="en-US" sz="4400" b="1" dirty="0" err="1" smtClean="0"/>
              <a:t>Deever</a:t>
            </a:r>
            <a:r>
              <a:rPr lang="en-US" sz="4400" b="1" dirty="0" smtClean="0"/>
              <a:t>– </a:t>
            </a:r>
            <a:r>
              <a:rPr lang="en-US" sz="4400" dirty="0" smtClean="0"/>
              <a:t>Steve’s son.  Chris’s best friend! He, too, believes his father is guilty.  He does NOT approve of Ann &amp; </a:t>
            </a:r>
            <a:r>
              <a:rPr lang="en-US" sz="4400" dirty="0" smtClean="0"/>
              <a:t>Chris getting </a:t>
            </a:r>
            <a:r>
              <a:rPr lang="en-US" sz="4400" dirty="0" smtClean="0"/>
              <a:t>married.</a:t>
            </a:r>
            <a:endParaRPr lang="en-US" sz="4400" dirty="0"/>
          </a:p>
        </p:txBody>
      </p:sp>
      <p:sp>
        <p:nvSpPr>
          <p:cNvPr id="4" name="Cloud Callout 3"/>
          <p:cNvSpPr/>
          <p:nvPr/>
        </p:nvSpPr>
        <p:spPr>
          <a:xfrm>
            <a:off x="6400800" y="152400"/>
            <a:ext cx="2743200" cy="1905000"/>
          </a:xfrm>
          <a:prstGeom prst="cloudCallout">
            <a:avLst>
              <a:gd name="adj1" fmla="val -78625"/>
              <a:gd name="adj2" fmla="val 61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553200" y="533400"/>
            <a:ext cx="2362200" cy="1200329"/>
          </a:xfrm>
          <a:prstGeom prst="rect">
            <a:avLst/>
          </a:prstGeom>
          <a:noFill/>
        </p:spPr>
        <p:txBody>
          <a:bodyPr wrap="square" rtlCol="0">
            <a:spAutoFit/>
          </a:bodyPr>
          <a:lstStyle/>
          <a:p>
            <a:pPr algn="ctr"/>
            <a:r>
              <a:rPr lang="en-US" sz="2400" b="1" dirty="0" smtClean="0">
                <a:solidFill>
                  <a:schemeClr val="bg1"/>
                </a:solidFill>
              </a:rPr>
              <a:t>Is he right?</a:t>
            </a:r>
          </a:p>
          <a:p>
            <a:pPr algn="ctr"/>
            <a:r>
              <a:rPr lang="en-US" sz="2400" b="1" dirty="0" smtClean="0">
                <a:solidFill>
                  <a:schemeClr val="bg1"/>
                </a:solidFill>
              </a:rPr>
              <a:t>How would you feel?</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heckerboard(across)">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Arthur Miller	</a:t>
            </a:r>
            <a:endParaRPr lang="en-US" dirty="0"/>
          </a:p>
        </p:txBody>
      </p:sp>
      <p:sp>
        <p:nvSpPr>
          <p:cNvPr id="3" name="Content Placeholder 2"/>
          <p:cNvSpPr>
            <a:spLocks noGrp="1"/>
          </p:cNvSpPr>
          <p:nvPr>
            <p:ph idx="1"/>
          </p:nvPr>
        </p:nvSpPr>
        <p:spPr/>
        <p:txBody>
          <a:bodyPr/>
          <a:lstStyle/>
          <a:p>
            <a:r>
              <a:rPr lang="en-US" dirty="0" smtClean="0"/>
              <a:t>Born in 1915 in NYC</a:t>
            </a:r>
          </a:p>
          <a:p>
            <a:r>
              <a:rPr lang="en-US" dirty="0" smtClean="0"/>
              <a:t>Father lost his business in Brooklyn during the Great Depression</a:t>
            </a:r>
          </a:p>
          <a:p>
            <a:pPr lvl="1"/>
            <a:r>
              <a:rPr lang="en-US" dirty="0" smtClean="0"/>
              <a:t>This affected the Millers tremendously</a:t>
            </a:r>
          </a:p>
          <a:p>
            <a:pPr lvl="1"/>
            <a:r>
              <a:rPr lang="en-US" dirty="0" smtClean="0"/>
              <a:t>The majority of Miller’s plays revolve around this idea</a:t>
            </a:r>
          </a:p>
          <a:p>
            <a:r>
              <a:rPr lang="en-US" dirty="0" smtClean="0"/>
              <a:t>Writes with “conscience, clarity, and compassion.”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 Question</a:t>
            </a:r>
            <a:endParaRPr lang="en-US" dirty="0"/>
          </a:p>
        </p:txBody>
      </p:sp>
      <p:sp>
        <p:nvSpPr>
          <p:cNvPr id="3" name="Content Placeholder 2"/>
          <p:cNvSpPr>
            <a:spLocks noGrp="1"/>
          </p:cNvSpPr>
          <p:nvPr>
            <p:ph idx="1"/>
          </p:nvPr>
        </p:nvSpPr>
        <p:spPr/>
        <p:txBody>
          <a:bodyPr>
            <a:normAutofit/>
          </a:bodyPr>
          <a:lstStyle/>
          <a:p>
            <a:pPr algn="ctr">
              <a:buNone/>
            </a:pPr>
            <a:r>
              <a:rPr lang="en-US" sz="4400" dirty="0" smtClean="0"/>
              <a:t> Should a person make </a:t>
            </a:r>
          </a:p>
          <a:p>
            <a:pPr algn="ctr">
              <a:buNone/>
            </a:pPr>
            <a:r>
              <a:rPr lang="en-US" sz="4400" dirty="0" smtClean="0"/>
              <a:t>big decisions without </a:t>
            </a:r>
          </a:p>
          <a:p>
            <a:pPr algn="ctr">
              <a:buNone/>
            </a:pPr>
            <a:r>
              <a:rPr lang="en-US" sz="4400" dirty="0" smtClean="0"/>
              <a:t>thinking of the </a:t>
            </a:r>
          </a:p>
          <a:p>
            <a:pPr algn="ctr">
              <a:buNone/>
            </a:pPr>
            <a:r>
              <a:rPr lang="en-US" sz="4400" dirty="0" smtClean="0"/>
              <a:t>consequences?</a:t>
            </a:r>
            <a:endParaRPr lang="en-US" sz="4400" dirty="0"/>
          </a:p>
        </p:txBody>
      </p:sp>
      <p:pic>
        <p:nvPicPr>
          <p:cNvPr id="28674" name="Picture 2" descr="C:\Documents and Settings\jcuto1108\Local Settings\Temporary Internet Files\Content.IE5\R244PK47\MC900433797[1].png"/>
          <p:cNvPicPr>
            <a:picLocks noChangeAspect="1" noChangeArrowheads="1"/>
          </p:cNvPicPr>
          <p:nvPr/>
        </p:nvPicPr>
        <p:blipFill>
          <a:blip r:embed="rId2" cstate="print"/>
          <a:srcRect/>
          <a:stretch>
            <a:fillRect/>
          </a:stretch>
        </p:blipFill>
        <p:spPr bwMode="auto">
          <a:xfrm>
            <a:off x="6629400" y="4267200"/>
            <a:ext cx="2590800"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3">
                                            <p:txEl>
                                              <p:pRg st="0" end="0"/>
                                            </p:txEl>
                                          </p:spTgt>
                                        </p:tgtEl>
                                        <p:attrNameLst>
                                          <p:attrName>r</p:attrName>
                                        </p:attrNameLst>
                                      </p:cBhvr>
                                    </p:animRot>
                                  </p:childTnLst>
                                </p:cTn>
                              </p:par>
                              <p:par>
                                <p:cTn id="21" presetID="8" presetClass="emph" presetSubtype="0" fill="hold" nodeType="withEffect">
                                  <p:stCondLst>
                                    <p:cond delay="0"/>
                                  </p:stCondLst>
                                  <p:childTnLst>
                                    <p:animRot by="21600000">
                                      <p:cBhvr>
                                        <p:cTn id="22" dur="2000" fill="hold"/>
                                        <p:tgtEl>
                                          <p:spTgt spid="3">
                                            <p:txEl>
                                              <p:pRg st="1" end="1"/>
                                            </p:txEl>
                                          </p:spTgt>
                                        </p:tgtEl>
                                        <p:attrNameLst>
                                          <p:attrName>r</p:attrName>
                                        </p:attrNameLst>
                                      </p:cBhvr>
                                    </p:animRot>
                                  </p:childTnLst>
                                </p:cTn>
                              </p:par>
                              <p:par>
                                <p:cTn id="23" presetID="8" presetClass="emph" presetSubtype="0" fill="hold" nodeType="withEffect">
                                  <p:stCondLst>
                                    <p:cond delay="0"/>
                                  </p:stCondLst>
                                  <p:childTnLst>
                                    <p:animRot by="21600000">
                                      <p:cBhvr>
                                        <p:cTn id="24" dur="2000" fill="hold"/>
                                        <p:tgtEl>
                                          <p:spTgt spid="3">
                                            <p:txEl>
                                              <p:pRg st="2" end="2"/>
                                            </p:txEl>
                                          </p:spTgt>
                                        </p:tgtEl>
                                        <p:attrNameLst>
                                          <p:attrName>r</p:attrName>
                                        </p:attrNameLst>
                                      </p:cBhvr>
                                    </p:animRot>
                                  </p:childTnLst>
                                </p:cTn>
                              </p:par>
                              <p:par>
                                <p:cTn id="25" presetID="8" presetClass="emph" presetSubtype="0" fill="hold" nodeType="withEffect">
                                  <p:stCondLst>
                                    <p:cond delay="0"/>
                                  </p:stCondLst>
                                  <p:childTnLst>
                                    <p:animRot by="21600000">
                                      <p:cBhvr>
                                        <p:cTn id="26"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066800"/>
          </a:xfrm>
        </p:spPr>
        <p:txBody>
          <a:bodyPr/>
          <a:lstStyle/>
          <a:p>
            <a:r>
              <a:rPr lang="en-US" dirty="0" smtClean="0"/>
              <a:t>Arthur Miller	</a:t>
            </a:r>
            <a:endParaRPr lang="en-US" dirty="0"/>
          </a:p>
        </p:txBody>
      </p:sp>
      <p:sp>
        <p:nvSpPr>
          <p:cNvPr id="3" name="Content Placeholder 2"/>
          <p:cNvSpPr>
            <a:spLocks noGrp="1"/>
          </p:cNvSpPr>
          <p:nvPr>
            <p:ph idx="1"/>
          </p:nvPr>
        </p:nvSpPr>
        <p:spPr>
          <a:xfrm>
            <a:off x="457200" y="1905000"/>
            <a:ext cx="8229600" cy="4669536"/>
          </a:xfrm>
        </p:spPr>
        <p:txBody>
          <a:bodyPr/>
          <a:lstStyle/>
          <a:p>
            <a:r>
              <a:rPr lang="en-US" dirty="0" smtClean="0"/>
              <a:t>“Once and for all you must know that </a:t>
            </a:r>
            <a:r>
              <a:rPr lang="en-US" b="1" u="sng" dirty="0" smtClean="0"/>
              <a:t>there’s a universe of people</a:t>
            </a:r>
            <a:r>
              <a:rPr lang="en-US" dirty="0" smtClean="0"/>
              <a:t> outside, and </a:t>
            </a:r>
            <a:r>
              <a:rPr lang="en-US" b="1" u="sng" dirty="0" smtClean="0"/>
              <a:t>you’re responsible</a:t>
            </a:r>
            <a:r>
              <a:rPr lang="en-US" dirty="0" smtClean="0"/>
              <a:t> to it.” – Chris Keller, </a:t>
            </a:r>
            <a:r>
              <a:rPr lang="en-US" i="1" dirty="0" smtClean="0"/>
              <a:t>All My Sons</a:t>
            </a:r>
          </a:p>
          <a:p>
            <a:endParaRPr lang="en-US" i="1" dirty="0" smtClean="0"/>
          </a:p>
        </p:txBody>
      </p:sp>
      <p:pic>
        <p:nvPicPr>
          <p:cNvPr id="26626" name="Picture 2" descr="http://waldinadotcom.files.wordpress.com/2012/02/arthur-miller.jpg?w=610"/>
          <p:cNvPicPr>
            <a:picLocks noChangeAspect="1" noChangeArrowheads="1"/>
          </p:cNvPicPr>
          <p:nvPr/>
        </p:nvPicPr>
        <p:blipFill>
          <a:blip r:embed="rId2" cstate="print"/>
          <a:srcRect/>
          <a:stretch>
            <a:fillRect/>
          </a:stretch>
        </p:blipFill>
        <p:spPr bwMode="auto">
          <a:xfrm>
            <a:off x="533400" y="3581399"/>
            <a:ext cx="2362200" cy="2915631"/>
          </a:xfrm>
          <a:prstGeom prst="rect">
            <a:avLst/>
          </a:prstGeom>
          <a:noFill/>
        </p:spPr>
      </p:pic>
      <p:pic>
        <p:nvPicPr>
          <p:cNvPr id="26628" name="Picture 4" descr="http://t1.gstatic.com/images?q=tbn:ANd9GcSmRqXBLnx-kmg41nIxky8oTtsdkLfHMzwbnHGfP97JsC8bivT-NPB3tktn"/>
          <p:cNvPicPr>
            <a:picLocks noChangeAspect="1" noChangeArrowheads="1"/>
          </p:cNvPicPr>
          <p:nvPr/>
        </p:nvPicPr>
        <p:blipFill>
          <a:blip r:embed="rId3" cstate="print"/>
          <a:srcRect/>
          <a:stretch>
            <a:fillRect/>
          </a:stretch>
        </p:blipFill>
        <p:spPr bwMode="auto">
          <a:xfrm>
            <a:off x="5867400" y="3581400"/>
            <a:ext cx="2895600" cy="29085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All My Sons	</a:t>
            </a:r>
            <a:endParaRPr lang="en-US" i="1" dirty="0"/>
          </a:p>
        </p:txBody>
      </p:sp>
      <p:sp>
        <p:nvSpPr>
          <p:cNvPr id="3" name="Content Placeholder 2"/>
          <p:cNvSpPr>
            <a:spLocks noGrp="1"/>
          </p:cNvSpPr>
          <p:nvPr>
            <p:ph idx="1"/>
          </p:nvPr>
        </p:nvSpPr>
        <p:spPr>
          <a:xfrm>
            <a:off x="457200" y="2249424"/>
            <a:ext cx="8382000" cy="4325112"/>
          </a:xfrm>
        </p:spPr>
        <p:txBody>
          <a:bodyPr/>
          <a:lstStyle/>
          <a:p>
            <a:r>
              <a:rPr lang="en-US" dirty="0" smtClean="0"/>
              <a:t>Setting – August, 1947; Midwestern United States</a:t>
            </a:r>
          </a:p>
          <a:p>
            <a:pPr lvl="1"/>
            <a:r>
              <a:rPr lang="en-US" dirty="0" smtClean="0"/>
              <a:t>World War II!!</a:t>
            </a:r>
          </a:p>
          <a:p>
            <a:endParaRPr lang="en-US" dirty="0" smtClean="0"/>
          </a:p>
          <a:p>
            <a:r>
              <a:rPr lang="en-US" dirty="0" smtClean="0"/>
              <a:t>The entire play takes place over 1 day!</a:t>
            </a:r>
          </a:p>
          <a:p>
            <a:endParaRPr lang="en-US" dirty="0" smtClean="0"/>
          </a:p>
          <a:p>
            <a:r>
              <a:rPr lang="en-US" dirty="0" smtClean="0"/>
              <a:t>Based on a true story</a:t>
            </a:r>
          </a:p>
          <a:p>
            <a:pPr lvl="1"/>
            <a:r>
              <a:rPr lang="en-US" dirty="0" smtClean="0"/>
              <a:t>A woman told police her father had knowingly made defected airplane parts, and still sent them 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066800"/>
          </a:xfrm>
        </p:spPr>
        <p:txBody>
          <a:bodyPr/>
          <a:lstStyle/>
          <a:p>
            <a:r>
              <a:rPr lang="en-US" i="1" dirty="0" smtClean="0"/>
              <a:t>All My Sons	</a:t>
            </a:r>
            <a:r>
              <a:rPr lang="en-US" dirty="0" smtClean="0"/>
              <a:t>- Family Tree</a:t>
            </a:r>
            <a:endParaRPr lang="en-US" i="1" dirty="0"/>
          </a:p>
        </p:txBody>
      </p:sp>
      <p:sp>
        <p:nvSpPr>
          <p:cNvPr id="3" name="Content Placeholder 2"/>
          <p:cNvSpPr>
            <a:spLocks noGrp="1"/>
          </p:cNvSpPr>
          <p:nvPr>
            <p:ph idx="1"/>
          </p:nvPr>
        </p:nvSpPr>
        <p:spPr>
          <a:xfrm>
            <a:off x="381000" y="2133600"/>
            <a:ext cx="8382000" cy="4325112"/>
          </a:xfrm>
        </p:spPr>
        <p:txBody>
          <a:bodyPr>
            <a:normAutofit/>
          </a:bodyPr>
          <a:lstStyle/>
          <a:p>
            <a:pPr>
              <a:buNone/>
            </a:pPr>
            <a:r>
              <a:rPr lang="en-US" dirty="0" smtClean="0"/>
              <a:t>Joe Keller                                    Kate Keller </a:t>
            </a:r>
          </a:p>
          <a:p>
            <a:pPr>
              <a:buNone/>
            </a:pPr>
            <a:endParaRPr lang="en-US" dirty="0" smtClean="0"/>
          </a:p>
          <a:p>
            <a:pPr>
              <a:buNone/>
            </a:pPr>
            <a:endParaRPr lang="en-US" dirty="0" smtClean="0"/>
          </a:p>
          <a:p>
            <a:pPr>
              <a:buNone/>
            </a:pPr>
            <a:r>
              <a:rPr lang="en-US" dirty="0" smtClean="0"/>
              <a:t>               Chris                  Larry (died in WWII)</a:t>
            </a:r>
          </a:p>
          <a:p>
            <a:pPr>
              <a:buNone/>
            </a:pPr>
            <a:endParaRPr lang="en-US" dirty="0" smtClean="0"/>
          </a:p>
          <a:p>
            <a:pPr>
              <a:buNone/>
            </a:pPr>
            <a:r>
              <a:rPr lang="en-US" dirty="0" smtClean="0"/>
              <a:t>Steve </a:t>
            </a:r>
            <a:r>
              <a:rPr lang="en-US" dirty="0" err="1" smtClean="0"/>
              <a:t>Deever</a:t>
            </a:r>
            <a:endParaRPr lang="en-US" dirty="0" smtClean="0"/>
          </a:p>
          <a:p>
            <a:pPr>
              <a:buNone/>
            </a:pPr>
            <a:endParaRPr lang="en-US" dirty="0" smtClean="0"/>
          </a:p>
          <a:p>
            <a:pPr>
              <a:buNone/>
            </a:pPr>
            <a:r>
              <a:rPr lang="en-US" dirty="0" smtClean="0"/>
              <a:t> Ann                     George</a:t>
            </a:r>
          </a:p>
        </p:txBody>
      </p:sp>
      <p:cxnSp>
        <p:nvCxnSpPr>
          <p:cNvPr id="5" name="Straight Arrow Connector 4"/>
          <p:cNvCxnSpPr/>
          <p:nvPr/>
        </p:nvCxnSpPr>
        <p:spPr>
          <a:xfrm>
            <a:off x="2286000" y="2514600"/>
            <a:ext cx="29718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1143000" y="4953000"/>
            <a:ext cx="8382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886200" y="2514600"/>
            <a:ext cx="762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2286000" y="2514600"/>
            <a:ext cx="8382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743200" y="4953000"/>
            <a:ext cx="8382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Freeform 17"/>
          <p:cNvSpPr/>
          <p:nvPr/>
        </p:nvSpPr>
        <p:spPr>
          <a:xfrm>
            <a:off x="3911203" y="2214562"/>
            <a:ext cx="2647" cy="1"/>
          </a:xfrm>
          <a:custGeom>
            <a:avLst/>
            <a:gdLst/>
            <a:ahLst/>
            <a:cxnLst/>
            <a:rect l="0" t="0" r="0" b="0"/>
            <a:pathLst>
              <a:path w="2647" h="1">
                <a:moveTo>
                  <a:pt x="0" y="0"/>
                </a:moveTo>
                <a:lnTo>
                  <a:pt x="2646" y="0"/>
                </a:lnTo>
                <a:close/>
              </a:path>
            </a:pathLst>
          </a:custGeom>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3857625" y="2223492"/>
            <a:ext cx="2646" cy="1"/>
          </a:xfrm>
          <a:custGeom>
            <a:avLst/>
            <a:gdLst/>
            <a:ahLst/>
            <a:cxnLst/>
            <a:rect l="0" t="0" r="0" b="0"/>
            <a:pathLst>
              <a:path w="2646" h="1">
                <a:moveTo>
                  <a:pt x="0" y="0"/>
                </a:moveTo>
                <a:lnTo>
                  <a:pt x="2645" y="0"/>
                </a:lnTo>
                <a:close/>
              </a:path>
            </a:pathLst>
          </a:custGeom>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p:nvPr/>
        </p:nvSpPr>
        <p:spPr>
          <a:xfrm>
            <a:off x="5625703" y="3321843"/>
            <a:ext cx="2646" cy="1"/>
          </a:xfrm>
          <a:custGeom>
            <a:avLst/>
            <a:gdLst/>
            <a:ahLst/>
            <a:cxnLst/>
            <a:rect l="0" t="0" r="0" b="0"/>
            <a:pathLst>
              <a:path w="2646" h="1">
                <a:moveTo>
                  <a:pt x="0" y="0"/>
                </a:moveTo>
                <a:lnTo>
                  <a:pt x="2645" y="0"/>
                </a:lnTo>
                <a:close/>
              </a:path>
            </a:pathLst>
          </a:custGeom>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SMARTInkAnnotation58"/>
          <p:cNvSpPr/>
          <p:nvPr/>
        </p:nvSpPr>
        <p:spPr>
          <a:xfrm>
            <a:off x="3857625" y="2214562"/>
            <a:ext cx="1" cy="8931"/>
          </a:xfrm>
          <a:custGeom>
            <a:avLst/>
            <a:gdLst/>
            <a:ahLst/>
            <a:cxnLst/>
            <a:rect l="0" t="0" r="0" b="0"/>
            <a:pathLst>
              <a:path w="1" h="8931">
                <a:moveTo>
                  <a:pt x="0" y="0"/>
                </a:moveTo>
                <a:lnTo>
                  <a:pt x="0" y="893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Freeform 75"/>
          <p:cNvSpPr/>
          <p:nvPr/>
        </p:nvSpPr>
        <p:spPr>
          <a:xfrm>
            <a:off x="910828" y="3080742"/>
            <a:ext cx="2646" cy="1"/>
          </a:xfrm>
          <a:custGeom>
            <a:avLst/>
            <a:gdLst/>
            <a:ahLst/>
            <a:cxnLst/>
            <a:rect l="0" t="0" r="0" b="0"/>
            <a:pathLst>
              <a:path w="2646" h="1">
                <a:moveTo>
                  <a:pt x="0" y="0"/>
                </a:moveTo>
                <a:lnTo>
                  <a:pt x="2645" y="0"/>
                </a:lnTo>
                <a:close/>
              </a:path>
            </a:pathLst>
          </a:custGeom>
          <a:ln w="38100" cap="flat" cmpd="sng" algn="ctr">
            <a:solidFill>
              <a:srgbClr val="FF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SMARTInkAnnotation106"/>
          <p:cNvSpPr/>
          <p:nvPr/>
        </p:nvSpPr>
        <p:spPr>
          <a:xfrm>
            <a:off x="2893218" y="5625703"/>
            <a:ext cx="17861" cy="8930"/>
          </a:xfrm>
          <a:custGeom>
            <a:avLst/>
            <a:gdLst/>
            <a:ahLst/>
            <a:cxnLst/>
            <a:rect l="0" t="0" r="0" b="0"/>
            <a:pathLst>
              <a:path w="17861" h="8930">
                <a:moveTo>
                  <a:pt x="0" y="0"/>
                </a:moveTo>
                <a:lnTo>
                  <a:pt x="4741" y="0"/>
                </a:lnTo>
                <a:lnTo>
                  <a:pt x="7129" y="991"/>
                </a:lnTo>
                <a:lnTo>
                  <a:pt x="9714" y="2645"/>
                </a:lnTo>
                <a:lnTo>
                  <a:pt x="17860" y="8929"/>
                </a:lnTo>
              </a:path>
            </a:pathLst>
          </a:custGeom>
          <a:ln w="38100" cap="flat" cmpd="sng" algn="ctr">
            <a:solidFill>
              <a:srgbClr val="FF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SMARTInkAnnotation123"/>
          <p:cNvSpPr/>
          <p:nvPr/>
        </p:nvSpPr>
        <p:spPr>
          <a:xfrm>
            <a:off x="5616882" y="5732859"/>
            <a:ext cx="8822" cy="8931"/>
          </a:xfrm>
          <a:custGeom>
            <a:avLst/>
            <a:gdLst/>
            <a:ahLst/>
            <a:cxnLst/>
            <a:rect l="0" t="0" r="0" b="0"/>
            <a:pathLst>
              <a:path w="8822" h="8931">
                <a:moveTo>
                  <a:pt x="8821" y="8930"/>
                </a:moveTo>
                <a:lnTo>
                  <a:pt x="0" y="8930"/>
                </a:lnTo>
                <a:lnTo>
                  <a:pt x="8455" y="8930"/>
                </a:lnTo>
                <a:lnTo>
                  <a:pt x="8577" y="7937"/>
                </a:lnTo>
                <a:lnTo>
                  <a:pt x="8658" y="6284"/>
                </a:lnTo>
                <a:lnTo>
                  <a:pt x="8821" y="0"/>
                </a:lnTo>
              </a:path>
            </a:pathLst>
          </a:custGeom>
          <a:ln w="38100" cap="flat" cmpd="sng" algn="ctr">
            <a:solidFill>
              <a:srgbClr val="0093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Freeform 126"/>
          <p:cNvSpPr/>
          <p:nvPr/>
        </p:nvSpPr>
        <p:spPr>
          <a:xfrm>
            <a:off x="7956351" y="2116335"/>
            <a:ext cx="2647" cy="1"/>
          </a:xfrm>
          <a:custGeom>
            <a:avLst/>
            <a:gdLst/>
            <a:ahLst/>
            <a:cxnLst/>
            <a:rect l="0" t="0" r="0" b="0"/>
            <a:pathLst>
              <a:path w="2647" h="1">
                <a:moveTo>
                  <a:pt x="0" y="0"/>
                </a:moveTo>
                <a:lnTo>
                  <a:pt x="2646" y="0"/>
                </a:lnTo>
                <a:close/>
              </a:path>
            </a:pathLst>
          </a:custGeom>
          <a:ln w="38100" cap="flat" cmpd="sng" algn="ctr">
            <a:solidFill>
              <a:srgbClr val="0093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All My Sons </a:t>
            </a:r>
            <a:r>
              <a:rPr lang="en-US" dirty="0" smtClean="0"/>
              <a:t>- Characters</a:t>
            </a:r>
            <a:endParaRPr lang="en-US" dirty="0"/>
          </a:p>
        </p:txBody>
      </p:sp>
      <p:sp>
        <p:nvSpPr>
          <p:cNvPr id="3" name="Content Placeholder 2"/>
          <p:cNvSpPr>
            <a:spLocks noGrp="1"/>
          </p:cNvSpPr>
          <p:nvPr>
            <p:ph idx="1"/>
          </p:nvPr>
        </p:nvSpPr>
        <p:spPr/>
        <p:txBody>
          <a:bodyPr>
            <a:noAutofit/>
          </a:bodyPr>
          <a:lstStyle/>
          <a:p>
            <a:r>
              <a:rPr lang="en-US" sz="2600" b="1" dirty="0" smtClean="0"/>
              <a:t>Joe Keller </a:t>
            </a:r>
            <a:r>
              <a:rPr lang="en-US" sz="2600" dirty="0" smtClean="0"/>
              <a:t>– owner of a business which makes airplane parts.  One night (when Joe is not there) his business partner, Steve </a:t>
            </a:r>
            <a:r>
              <a:rPr lang="en-US" sz="2600" dirty="0" err="1" smtClean="0"/>
              <a:t>Deever</a:t>
            </a:r>
            <a:r>
              <a:rPr lang="en-US" sz="2600" dirty="0" smtClean="0"/>
              <a:t> calls him and tells him the </a:t>
            </a:r>
            <a:r>
              <a:rPr lang="en-US" sz="2600" b="1" dirty="0" smtClean="0"/>
              <a:t>machines are making engine parts with cracks </a:t>
            </a:r>
            <a:r>
              <a:rPr lang="en-US" sz="2600" dirty="0" smtClean="0"/>
              <a:t>in them.  Joe says to </a:t>
            </a:r>
            <a:r>
              <a:rPr lang="en-US" sz="2600" b="1" dirty="0" smtClean="0"/>
              <a:t>weld over the cracks </a:t>
            </a:r>
            <a:r>
              <a:rPr lang="en-US" sz="2600" dirty="0" smtClean="0"/>
              <a:t>and send them out!  Joe did not want to lose money.  He tells Steve he will take responsibility for it, but cannot come into work because he has the flu.  Later on that month 21 airplane pilots die due to this!  Joe &amp; Steve are arrested and put into jail.  Joe denies he knew about anything and is set free!</a:t>
            </a:r>
          </a:p>
        </p:txBody>
      </p:sp>
      <p:sp>
        <p:nvSpPr>
          <p:cNvPr id="4" name="Cloud Callout 3"/>
          <p:cNvSpPr/>
          <p:nvPr/>
        </p:nvSpPr>
        <p:spPr>
          <a:xfrm>
            <a:off x="6400800" y="152400"/>
            <a:ext cx="2743200" cy="1905000"/>
          </a:xfrm>
          <a:prstGeom prst="cloudCallout">
            <a:avLst>
              <a:gd name="adj1" fmla="val -78625"/>
              <a:gd name="adj2" fmla="val 61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553200" y="609600"/>
            <a:ext cx="2362200" cy="923330"/>
          </a:xfrm>
          <a:prstGeom prst="rect">
            <a:avLst/>
          </a:prstGeom>
          <a:noFill/>
        </p:spPr>
        <p:txBody>
          <a:bodyPr wrap="square" rtlCol="0">
            <a:spAutoFit/>
          </a:bodyPr>
          <a:lstStyle/>
          <a:p>
            <a:pPr algn="ctr"/>
            <a:r>
              <a:rPr lang="en-US" b="1" dirty="0" smtClean="0">
                <a:solidFill>
                  <a:schemeClr val="bg1"/>
                </a:solidFill>
              </a:rPr>
              <a:t>Did Joe do anything wrong </a:t>
            </a:r>
          </a:p>
          <a:p>
            <a:pPr algn="ctr"/>
            <a:r>
              <a:rPr lang="en-US" b="1" dirty="0" smtClean="0">
                <a:solidFill>
                  <a:schemeClr val="bg1"/>
                </a:solidFill>
              </a:rPr>
              <a:t>or unethical?</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heckerboard(across)">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All My Sons </a:t>
            </a:r>
            <a:r>
              <a:rPr lang="en-US" dirty="0" smtClean="0"/>
              <a:t>- Characters</a:t>
            </a:r>
            <a:endParaRPr lang="en-US" dirty="0"/>
          </a:p>
        </p:txBody>
      </p:sp>
      <p:sp>
        <p:nvSpPr>
          <p:cNvPr id="3" name="Content Placeholder 2"/>
          <p:cNvSpPr>
            <a:spLocks noGrp="1"/>
          </p:cNvSpPr>
          <p:nvPr>
            <p:ph idx="1"/>
          </p:nvPr>
        </p:nvSpPr>
        <p:spPr/>
        <p:txBody>
          <a:bodyPr>
            <a:normAutofit/>
          </a:bodyPr>
          <a:lstStyle/>
          <a:p>
            <a:r>
              <a:rPr lang="en-US" sz="4400" b="1" dirty="0" smtClean="0"/>
              <a:t>Steve </a:t>
            </a:r>
            <a:r>
              <a:rPr lang="en-US" sz="4400" b="1" dirty="0" err="1" smtClean="0"/>
              <a:t>Deever</a:t>
            </a:r>
            <a:r>
              <a:rPr lang="en-US" sz="4400" dirty="0" smtClean="0"/>
              <a:t>– Joe’s business partner.  He is currently in prison for the crime he &amp; Joe committed.  He resents Joe and thinks he is a liar!  </a:t>
            </a:r>
            <a:endParaRPr lang="en-US" sz="4400" dirty="0"/>
          </a:p>
        </p:txBody>
      </p:sp>
      <p:sp>
        <p:nvSpPr>
          <p:cNvPr id="4" name="Cloud Callout 3"/>
          <p:cNvSpPr/>
          <p:nvPr/>
        </p:nvSpPr>
        <p:spPr>
          <a:xfrm>
            <a:off x="6400800" y="152400"/>
            <a:ext cx="2743200" cy="1905000"/>
          </a:xfrm>
          <a:prstGeom prst="cloudCallout">
            <a:avLst>
              <a:gd name="adj1" fmla="val -78625"/>
              <a:gd name="adj2" fmla="val 61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553200" y="609600"/>
            <a:ext cx="2362200" cy="1200329"/>
          </a:xfrm>
          <a:prstGeom prst="rect">
            <a:avLst/>
          </a:prstGeom>
          <a:noFill/>
        </p:spPr>
        <p:txBody>
          <a:bodyPr wrap="square" rtlCol="0">
            <a:spAutoFit/>
          </a:bodyPr>
          <a:lstStyle/>
          <a:p>
            <a:pPr algn="ctr"/>
            <a:r>
              <a:rPr lang="en-US" b="1" dirty="0" smtClean="0">
                <a:solidFill>
                  <a:schemeClr val="bg1"/>
                </a:solidFill>
              </a:rPr>
              <a:t>Is this fair?</a:t>
            </a:r>
          </a:p>
          <a:p>
            <a:pPr algn="ctr"/>
            <a:r>
              <a:rPr lang="en-US" b="1" dirty="0" smtClean="0">
                <a:solidFill>
                  <a:schemeClr val="bg1"/>
                </a:solidFill>
              </a:rPr>
              <a:t>How would you feel if you were </a:t>
            </a:r>
            <a:r>
              <a:rPr lang="en-US" b="1" dirty="0" smtClean="0">
                <a:solidFill>
                  <a:schemeClr val="bg1"/>
                </a:solidFill>
              </a:rPr>
              <a:t>Stev</a:t>
            </a:r>
            <a:r>
              <a:rPr lang="en-US" b="1" dirty="0" smtClean="0">
                <a:solidFill>
                  <a:schemeClr val="bg1"/>
                </a:solidFill>
              </a:rPr>
              <a:t>e</a:t>
            </a:r>
            <a:r>
              <a:rPr lang="en-US" b="1" dirty="0" smtClean="0">
                <a:solidFill>
                  <a:schemeClr val="bg1"/>
                </a:solidFill>
              </a:rPr>
              <a:t>?</a:t>
            </a:r>
            <a:endParaRPr lang="en-US"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checkerboard(across)">
                                      <p:cBhvr>
                                        <p:cTn id="15"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All My Sons </a:t>
            </a:r>
            <a:r>
              <a:rPr lang="en-US" dirty="0" smtClean="0"/>
              <a:t>- Characters</a:t>
            </a:r>
            <a:endParaRPr lang="en-US" dirty="0"/>
          </a:p>
        </p:txBody>
      </p:sp>
      <p:sp>
        <p:nvSpPr>
          <p:cNvPr id="3" name="Content Placeholder 2"/>
          <p:cNvSpPr>
            <a:spLocks noGrp="1"/>
          </p:cNvSpPr>
          <p:nvPr>
            <p:ph idx="1"/>
          </p:nvPr>
        </p:nvSpPr>
        <p:spPr/>
        <p:txBody>
          <a:bodyPr>
            <a:noAutofit/>
          </a:bodyPr>
          <a:lstStyle/>
          <a:p>
            <a:r>
              <a:rPr lang="en-US" sz="4400" b="1" dirty="0" smtClean="0"/>
              <a:t>Kate Keller – </a:t>
            </a:r>
            <a:r>
              <a:rPr lang="en-US" sz="4400" dirty="0" smtClean="0"/>
              <a:t>Joe’s wife.  She is a very maternal and loving woman.  She supports Joe &amp; his claim that he knew nothing about the defective parts.  </a:t>
            </a:r>
            <a:endParaRPr lang="en-US" sz="4400" dirty="0"/>
          </a:p>
        </p:txBody>
      </p:sp>
      <p:sp>
        <p:nvSpPr>
          <p:cNvPr id="4" name="Cloud Callout 3"/>
          <p:cNvSpPr/>
          <p:nvPr/>
        </p:nvSpPr>
        <p:spPr>
          <a:xfrm>
            <a:off x="6400800" y="152400"/>
            <a:ext cx="2743200" cy="1905000"/>
          </a:xfrm>
          <a:prstGeom prst="cloudCallout">
            <a:avLst>
              <a:gd name="adj1" fmla="val -78625"/>
              <a:gd name="adj2" fmla="val 617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553200" y="838200"/>
            <a:ext cx="2362200" cy="369332"/>
          </a:xfrm>
          <a:prstGeom prst="rect">
            <a:avLst/>
          </a:prstGeom>
          <a:noFill/>
        </p:spPr>
        <p:txBody>
          <a:bodyPr wrap="square" rtlCol="0">
            <a:spAutoFit/>
          </a:bodyPr>
          <a:lstStyle/>
          <a:p>
            <a:pPr algn="ctr"/>
            <a:r>
              <a:rPr lang="en-US" b="1" dirty="0" smtClean="0">
                <a:solidFill>
                  <a:schemeClr val="bg1"/>
                </a:solidFill>
              </a:rPr>
              <a:t>Is she in denial?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heckerboard(across)">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177</TotalTime>
  <Words>591</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Urban</vt:lpstr>
      <vt:lpstr>All My Sons </vt:lpstr>
      <vt:lpstr>Arthur Miller </vt:lpstr>
      <vt:lpstr>The Big Question</vt:lpstr>
      <vt:lpstr>Arthur Miller </vt:lpstr>
      <vt:lpstr>All My Sons </vt:lpstr>
      <vt:lpstr>All My Sons - Family Tree</vt:lpstr>
      <vt:lpstr>All My Sons - Characters</vt:lpstr>
      <vt:lpstr>All My Sons - Characters</vt:lpstr>
      <vt:lpstr>All My Sons - Characters</vt:lpstr>
      <vt:lpstr>All My Sons - Characters</vt:lpstr>
      <vt:lpstr>All My Sons - Characters</vt:lpstr>
      <vt:lpstr>All My Sons - Characters</vt:lpstr>
      <vt:lpstr>All My Sons - Characters</vt:lpstr>
    </vt:vector>
  </TitlesOfParts>
  <Company>GNPS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My Sons </dc:title>
  <dc:creator>Administrator</dc:creator>
  <cp:lastModifiedBy>temp</cp:lastModifiedBy>
  <cp:revision>21</cp:revision>
  <dcterms:created xsi:type="dcterms:W3CDTF">2013-03-14T13:19:21Z</dcterms:created>
  <dcterms:modified xsi:type="dcterms:W3CDTF">2014-01-08T14:59:33Z</dcterms:modified>
</cp:coreProperties>
</file>